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wma>
</file>

<file path=ppt/media/media2.wma>
</file>

<file path=ppt/media/media3.wma>
</file>

<file path=ppt/media/media4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2C65F9-35EB-41EC-B311-87147BABE8C3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5B65A4-8A66-44AC-B4E9-F614D16572F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6596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5B65A4-8A66-44AC-B4E9-F614D16572F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87022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5B65A4-8A66-44AC-B4E9-F614D16572F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2314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A15F5D-9783-4295-A3AF-457C77F1B85E}" type="datetimeFigureOut">
              <a:rPr lang="fr-FR" smtClean="0"/>
              <a:t>26/04/2020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CA0D2-2A90-4AD1-B51B-54E05E1519D4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14348" y="428604"/>
            <a:ext cx="7772400" cy="357190"/>
          </a:xfrm>
        </p:spPr>
        <p:txBody>
          <a:bodyPr>
            <a:noAutofit/>
          </a:bodyPr>
          <a:lstStyle/>
          <a:p>
            <a:r>
              <a:rPr lang="fr-FR" sz="2000" dirty="0" smtClean="0">
                <a:latin typeface="Times New Roman" pitchFamily="18" charset="0"/>
                <a:cs typeface="Times New Roman" pitchFamily="18" charset="0"/>
              </a:rPr>
              <a:t>Le calcul relationnel à variables n-</a:t>
            </a:r>
            <a:r>
              <a:rPr lang="fr-FR" sz="2000" dirty="0" err="1" smtClean="0">
                <a:latin typeface="Times New Roman" pitchFamily="18" charset="0"/>
                <a:cs typeface="Times New Roman" pitchFamily="18" charset="0"/>
              </a:rPr>
              <a:t>uplets</a:t>
            </a:r>
            <a:endParaRPr lang="fr-FR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714348" y="1000108"/>
            <a:ext cx="7715304" cy="5500702"/>
          </a:xfrm>
        </p:spPr>
        <p:txBody>
          <a:bodyPr>
            <a:normAutofit fontScale="40000" lnSpcReduction="20000"/>
          </a:bodyPr>
          <a:lstStyle/>
          <a:p>
            <a:pPr algn="just"/>
            <a:endParaRPr lang="fr-FR" sz="16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fr-FR" sz="4800" b="1" dirty="0" smtClean="0">
                <a:latin typeface="Times New Roman" pitchFamily="18" charset="0"/>
                <a:cs typeface="Times New Roman" pitchFamily="18" charset="0"/>
              </a:rPr>
              <a:t>Définition</a:t>
            </a:r>
            <a:endParaRPr lang="fr-FR" sz="48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fr-FR" sz="4800" dirty="0" smtClean="0">
                <a:latin typeface="Times New Roman" pitchFamily="18" charset="0"/>
                <a:cs typeface="Times New Roman" pitchFamily="18" charset="0"/>
              </a:rPr>
              <a:t>Déduit du calcul des prédicats en interprétant les </a:t>
            </a:r>
            <a:r>
              <a:rPr lang="fr-FR" sz="4800" dirty="0" err="1" smtClean="0">
                <a:latin typeface="Times New Roman" pitchFamily="18" charset="0"/>
                <a:cs typeface="Times New Roman" pitchFamily="18" charset="0"/>
              </a:rPr>
              <a:t>fbf</a:t>
            </a:r>
            <a:r>
              <a:rPr lang="fr-FR" sz="4800" dirty="0" smtClean="0">
                <a:latin typeface="Times New Roman" pitchFamily="18" charset="0"/>
                <a:cs typeface="Times New Roman" pitchFamily="18" charset="0"/>
              </a:rPr>
              <a:t> comme suit :</a:t>
            </a:r>
          </a:p>
          <a:p>
            <a:pPr algn="just"/>
            <a:r>
              <a:rPr lang="fr-FR" sz="4800" dirty="0" smtClean="0">
                <a:latin typeface="Times New Roman" pitchFamily="18" charset="0"/>
                <a:cs typeface="Times New Roman" pitchFamily="18" charset="0"/>
              </a:rPr>
              <a:t>Les </a:t>
            </a:r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variables sont associées à des n-</a:t>
            </a:r>
            <a:r>
              <a:rPr lang="fr-FR" sz="4800" dirty="0" err="1">
                <a:latin typeface="Times New Roman" pitchFamily="18" charset="0"/>
                <a:cs typeface="Times New Roman" pitchFamily="18" charset="0"/>
              </a:rPr>
              <a:t>uplets</a:t>
            </a:r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algn="just"/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Les seuls termes considérés sont les constantes associées aux valeurs des domaines des attributs, par exemple ''rouge'', et les fonctions génératrices d'attributs notées </a:t>
            </a:r>
            <a:r>
              <a:rPr lang="fr-FR" sz="4800" dirty="0" err="1">
                <a:latin typeface="Times New Roman" pitchFamily="18" charset="0"/>
                <a:cs typeface="Times New Roman" pitchFamily="18" charset="0"/>
              </a:rPr>
              <a:t>v.A</a:t>
            </a:r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 où v est une variable et A un attribut (par exemple </a:t>
            </a:r>
            <a:r>
              <a:rPr lang="fr-FR" sz="4800" dirty="0" err="1">
                <a:latin typeface="Times New Roman" pitchFamily="18" charset="0"/>
                <a:cs typeface="Times New Roman" pitchFamily="18" charset="0"/>
              </a:rPr>
              <a:t>v.Couleur</a:t>
            </a:r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).</a:t>
            </a:r>
          </a:p>
          <a:p>
            <a:pPr algn="just"/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Les prédicats utilisés sont ceux permettant les comparaisons logiques : =, </a:t>
            </a:r>
            <a:r>
              <a:rPr lang="fr-FR" sz="4800" dirty="0">
                <a:latin typeface="Times New Roman" pitchFamily="18" charset="0"/>
                <a:cs typeface="Times New Roman" pitchFamily="18" charset="0"/>
                <a:sym typeface="Symbol"/>
              </a:rPr>
              <a:t></a:t>
            </a:r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, &lt;,&gt;, </a:t>
            </a:r>
            <a:r>
              <a:rPr lang="fr-FR" sz="4800" dirty="0">
                <a:latin typeface="Times New Roman" pitchFamily="18" charset="0"/>
                <a:cs typeface="Times New Roman" pitchFamily="18" charset="0"/>
                <a:sym typeface="Symbol"/>
              </a:rPr>
              <a:t></a:t>
            </a:r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fr-FR" sz="4800" dirty="0">
                <a:latin typeface="Times New Roman" pitchFamily="18" charset="0"/>
                <a:cs typeface="Times New Roman" pitchFamily="18" charset="0"/>
                <a:sym typeface="Symbol"/>
              </a:rPr>
              <a:t></a:t>
            </a:r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just"/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Il est possible de définir la syntaxe du calcul relationnel à variables n-</a:t>
            </a:r>
            <a:r>
              <a:rPr lang="fr-FR" sz="4800" dirty="0" err="1">
                <a:latin typeface="Times New Roman" pitchFamily="18" charset="0"/>
                <a:cs typeface="Times New Roman" pitchFamily="18" charset="0"/>
              </a:rPr>
              <a:t>uplets</a:t>
            </a:r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 sous la Forme Normal de </a:t>
            </a:r>
            <a:r>
              <a:rPr lang="fr-FR" sz="4800" dirty="0" err="1">
                <a:latin typeface="Times New Roman" pitchFamily="18" charset="0"/>
                <a:cs typeface="Times New Roman" pitchFamily="18" charset="0"/>
              </a:rPr>
              <a:t>Backus</a:t>
            </a:r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 (B. N. F.) comme suit : </a:t>
            </a:r>
          </a:p>
          <a:p>
            <a:pPr algn="just"/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just"/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Requête ::= </a:t>
            </a:r>
            <a:r>
              <a:rPr lang="fr-FR" sz="4800" dirty="0">
                <a:latin typeface="Times New Roman" pitchFamily="18" charset="0"/>
                <a:cs typeface="Times New Roman" pitchFamily="18" charset="0"/>
                <a:sym typeface="Symbol"/>
              </a:rPr>
              <a:t></a:t>
            </a:r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 Projection / Formule </a:t>
            </a:r>
            <a:r>
              <a:rPr lang="fr-FR" sz="4800" dirty="0">
                <a:latin typeface="Times New Roman" pitchFamily="18" charset="0"/>
                <a:cs typeface="Times New Roman" pitchFamily="18" charset="0"/>
                <a:sym typeface="Symbol"/>
              </a:rPr>
              <a:t></a:t>
            </a:r>
            <a:endParaRPr lang="fr-FR" sz="48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fr-FR" sz="4800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just"/>
            <a:endParaRPr lang="fr-FR" sz="16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fr-FR" sz="16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fr-FR" sz="16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fr-FR" sz="16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fr-FR" sz="16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fr-FR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653"/>
    </mc:Choice>
    <mc:Fallback>
      <p:transition spd="slow" advTm="1526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142976" y="474345"/>
            <a:ext cx="707236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Formule ::= </a:t>
            </a:r>
            <a:r>
              <a:rPr lang="fr-FR" dirty="0" err="1" smtClean="0">
                <a:latin typeface="Times New Roman" pitchFamily="18" charset="0"/>
                <a:cs typeface="Times New Roman" pitchFamily="18" charset="0"/>
              </a:rPr>
              <a:t>Defvar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/ </a:t>
            </a:r>
            <a:r>
              <a:rPr lang="fr-FR" dirty="0" err="1" smtClean="0">
                <a:latin typeface="Times New Roman" pitchFamily="18" charset="0"/>
                <a:cs typeface="Times New Roman" pitchFamily="18" charset="0"/>
              </a:rPr>
              <a:t>Defvar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dirty="0" smtClean="0">
                <a:latin typeface="Times New Roman" pitchFamily="18" charset="0"/>
                <a:cs typeface="Times New Roman" pitchFamily="18" charset="0"/>
                <a:sym typeface="Symbol"/>
              </a:rPr>
              <a:t>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Qualification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just"/>
            <a:r>
              <a:rPr lang="fr-FR" dirty="0" err="1" smtClean="0">
                <a:latin typeface="Times New Roman" pitchFamily="18" charset="0"/>
                <a:cs typeface="Times New Roman" pitchFamily="18" charset="0"/>
              </a:rPr>
              <a:t>Defvar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::= Relation(variable) / </a:t>
            </a:r>
            <a:r>
              <a:rPr lang="fr-FR" dirty="0" err="1" smtClean="0">
                <a:latin typeface="Times New Roman" pitchFamily="18" charset="0"/>
                <a:cs typeface="Times New Roman" pitchFamily="18" charset="0"/>
              </a:rPr>
              <a:t>Defvar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fr-FR" dirty="0" smtClean="0">
                <a:latin typeface="Times New Roman" pitchFamily="18" charset="0"/>
                <a:cs typeface="Times New Roman" pitchFamily="18" charset="0"/>
                <a:sym typeface="Symbol"/>
              </a:rPr>
              <a:t>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Relation(variable)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Qualification ::= Terme  </a:t>
            </a:r>
            <a:r>
              <a:rPr lang="fr-FR" dirty="0" smtClean="0">
                <a:latin typeface="Times New Roman" pitchFamily="18" charset="0"/>
                <a:cs typeface="Times New Roman" pitchFamily="18" charset="0"/>
                <a:sym typeface="Symbol"/>
              </a:rPr>
              <a:t>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 Terme  /  Terme </a:t>
            </a:r>
            <a:r>
              <a:rPr lang="fr-FR" dirty="0" smtClean="0">
                <a:latin typeface="Times New Roman" pitchFamily="18" charset="0"/>
                <a:cs typeface="Times New Roman" pitchFamily="18" charset="0"/>
                <a:sym typeface="Symbol"/>
              </a:rPr>
              <a:t>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 Constante  / Qualification </a:t>
            </a:r>
            <a:r>
              <a:rPr lang="fr-FR" dirty="0">
                <a:sym typeface="Symbol"/>
              </a:rPr>
              <a:t>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Qualification / Qualification </a:t>
            </a:r>
            <a:r>
              <a:rPr lang="fr-FR" dirty="0">
                <a:sym typeface="Symbol"/>
              </a:rPr>
              <a:t>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Qualification / 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  <a:sym typeface="Symbol"/>
              </a:rPr>
              <a:t>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Qualification /  </a:t>
            </a:r>
            <a:r>
              <a:rPr lang="fr-FR" dirty="0" smtClean="0">
                <a:latin typeface="Times New Roman" pitchFamily="18" charset="0"/>
                <a:cs typeface="Times New Roman" pitchFamily="18" charset="0"/>
                <a:sym typeface="Symbol"/>
              </a:rPr>
              <a:t>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Variable  Qualification / </a:t>
            </a:r>
            <a:r>
              <a:rPr lang="fr-FR" dirty="0" smtClean="0">
                <a:latin typeface="Times New Roman" pitchFamily="18" charset="0"/>
                <a:cs typeface="Times New Roman" pitchFamily="18" charset="0"/>
                <a:sym typeface="Symbol"/>
              </a:rPr>
              <a:t>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Variable  Qualification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Terme ::= </a:t>
            </a:r>
            <a:r>
              <a:rPr lang="fr-FR" dirty="0" err="1" smtClean="0">
                <a:latin typeface="Times New Roman" pitchFamily="18" charset="0"/>
                <a:cs typeface="Times New Roman" pitchFamily="18" charset="0"/>
              </a:rPr>
              <a:t>Variable.Attribut</a:t>
            </a:r>
            <a:endParaRPr lang="fr-FR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Projection ::= Terme / Projection , Terme 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  <a:sym typeface="Symbol"/>
              </a:rPr>
              <a:t>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::=  = / </a:t>
            </a:r>
            <a:r>
              <a:rPr lang="fr-FR" dirty="0" smtClean="0">
                <a:latin typeface="Times New Roman" pitchFamily="18" charset="0"/>
                <a:cs typeface="Times New Roman" pitchFamily="18" charset="0"/>
                <a:sym typeface="Symbol"/>
              </a:rPr>
              <a:t>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/ &lt; / &gt; / </a:t>
            </a:r>
            <a:r>
              <a:rPr lang="fr-FR" dirty="0" smtClean="0">
                <a:latin typeface="Times New Roman" pitchFamily="18" charset="0"/>
                <a:cs typeface="Times New Roman" pitchFamily="18" charset="0"/>
                <a:sym typeface="Symbol"/>
              </a:rPr>
              <a:t>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 / </a:t>
            </a:r>
            <a:r>
              <a:rPr lang="fr-FR" dirty="0" smtClean="0">
                <a:latin typeface="Times New Roman" pitchFamily="18" charset="0"/>
                <a:cs typeface="Times New Roman" pitchFamily="18" charset="0"/>
                <a:sym typeface="Symbol"/>
              </a:rPr>
              <a:t></a:t>
            </a:r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Variable ::= A / B / … / Z 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just"/>
            <a:r>
              <a:rPr lang="fr-FR" dirty="0" smtClean="0">
                <a:latin typeface="Times New Roman" pitchFamily="18" charset="0"/>
                <a:cs typeface="Times New Roman" pitchFamily="18" charset="0"/>
              </a:rPr>
              <a:t>Note : toute variable apparaissant dans le critère de projection doit être libre dans la formule (non qualifiée).</a:t>
            </a:r>
            <a:endParaRPr lang="fr-FR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668"/>
    </mc:Choice>
    <mc:Fallback>
      <p:transition spd="slow" advTm="177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285720" y="142852"/>
            <a:ext cx="8143932" cy="64940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Nous avons vu qu'un n-</a:t>
            </a:r>
            <a:r>
              <a:rPr lang="fr-FR" sz="1600" dirty="0" err="1">
                <a:latin typeface="Times New Roman" pitchFamily="18" charset="0"/>
                <a:cs typeface="Times New Roman" pitchFamily="18" charset="0"/>
              </a:rPr>
              <a:t>uplet</a:t>
            </a:r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 est une ligne dans une table. Une table étant considérée comme un ensemble de n-</a:t>
            </a:r>
            <a:r>
              <a:rPr lang="fr-FR" sz="1600" dirty="0" err="1">
                <a:latin typeface="Times New Roman" pitchFamily="18" charset="0"/>
                <a:cs typeface="Times New Roman" pitchFamily="18" charset="0"/>
              </a:rPr>
              <a:t>uplets</a:t>
            </a:r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, nous pouvons donc décrire la table Fournisseur de la façon suivante:</a:t>
            </a:r>
          </a:p>
          <a:p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>
              <a:buFont typeface="Symbol" pitchFamily="18" charset="2"/>
              <a:buChar char="{"/>
            </a:pPr>
            <a:r>
              <a:rPr lang="fr-FR" sz="1600" dirty="0" smtClean="0">
                <a:latin typeface="Times New Roman" pitchFamily="18" charset="0"/>
                <a:cs typeface="Times New Roman" pitchFamily="18" charset="0"/>
              </a:rPr>
              <a:t>f </a:t>
            </a:r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/ f </a:t>
            </a:r>
            <a:r>
              <a:rPr lang="fr-FR" sz="1600" dirty="0">
                <a:latin typeface="Times New Roman" pitchFamily="18" charset="0"/>
                <a:cs typeface="Times New Roman" pitchFamily="18" charset="0"/>
                <a:sym typeface="Symbol"/>
              </a:rPr>
              <a:t></a:t>
            </a:r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 Fournisseur </a:t>
            </a:r>
            <a:r>
              <a:rPr lang="fr-FR" sz="1600" dirty="0" smtClean="0">
                <a:latin typeface="Times New Roman" pitchFamily="18" charset="0"/>
                <a:cs typeface="Times New Roman" pitchFamily="18" charset="0"/>
                <a:sym typeface="Symbol"/>
              </a:rPr>
              <a:t></a:t>
            </a:r>
          </a:p>
          <a:p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C’est-à-dire,  l'ensemble des n-</a:t>
            </a:r>
            <a:r>
              <a:rPr lang="fr-FR" sz="1600" dirty="0" err="1">
                <a:latin typeface="Times New Roman" pitchFamily="18" charset="0"/>
                <a:cs typeface="Times New Roman" pitchFamily="18" charset="0"/>
              </a:rPr>
              <a:t>uplets</a:t>
            </a:r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 f tels que  ''f </a:t>
            </a:r>
            <a:r>
              <a:rPr lang="fr-FR" sz="1600" dirty="0">
                <a:latin typeface="Times New Roman" pitchFamily="18" charset="0"/>
                <a:cs typeface="Times New Roman" pitchFamily="18" charset="0"/>
                <a:sym typeface="Symbol"/>
              </a:rPr>
              <a:t></a:t>
            </a:r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 Fournisseur'' est vrai, en utilisant la forme logique suivante :</a:t>
            </a:r>
          </a:p>
          <a:p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r>
              <a:rPr lang="fr-FR" sz="1600" dirty="0">
                <a:latin typeface="Times New Roman" pitchFamily="18" charset="0"/>
                <a:cs typeface="Times New Roman" pitchFamily="18" charset="0"/>
                <a:sym typeface="Symbol"/>
              </a:rPr>
              <a:t></a:t>
            </a:r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 f / P(f) </a:t>
            </a:r>
            <a:r>
              <a:rPr lang="fr-FR" sz="1600" dirty="0">
                <a:latin typeface="Times New Roman" pitchFamily="18" charset="0"/>
                <a:cs typeface="Times New Roman" pitchFamily="18" charset="0"/>
                <a:sym typeface="Symbol"/>
              </a:rPr>
              <a:t></a:t>
            </a:r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 où P est le prédicat Fournisseur.</a:t>
            </a:r>
          </a:p>
          <a:p>
            <a:endParaRPr lang="fr-FR" sz="1600" dirty="0" smtClean="0"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228600" algn="l"/>
              </a:tabLst>
            </a:pP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>
                <a:tab pos="228600" algn="l"/>
              </a:tabLs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1. Si nous voulons la liste des noms et des matériaux des pièces, nous écrivons 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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p.nom, p.matériau / Pièce(p)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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lang="fr-FR" sz="1600" b="1" dirty="0"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tabLst>
                <a:tab pos="228600" algn="l"/>
              </a:tabLst>
            </a:pPr>
            <a:r>
              <a:rPr lang="fr-FR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2. </a:t>
            </a:r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Quels sont les fournisseurs (description complète) localisés à Alger</a:t>
            </a:r>
            <a:r>
              <a:rPr lang="fr-FR" sz="1600" dirty="0" smtClean="0">
                <a:latin typeface="Times New Roman" pitchFamily="18" charset="0"/>
                <a:cs typeface="Times New Roman" pitchFamily="18" charset="0"/>
              </a:rPr>
              <a:t>?</a:t>
            </a:r>
          </a:p>
          <a:p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Il est nécessaire de définir des conditions plus contraignantes : nous désirons les </a:t>
            </a:r>
            <a:r>
              <a:rPr lang="fr-FR" sz="1600" dirty="0" err="1">
                <a:latin typeface="Times New Roman" pitchFamily="18" charset="0"/>
                <a:cs typeface="Times New Roman" pitchFamily="18" charset="0"/>
              </a:rPr>
              <a:t>nuplets</a:t>
            </a:r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 de la table fournisseurs pour lesquels la valeur prise par l'attribut Ville est égale à ''Alger'' </a:t>
            </a:r>
          </a:p>
          <a:p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fr-FR" sz="16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</a:t>
            </a:r>
            <a:r>
              <a:rPr lang="fr-FR" sz="1600" b="1" dirty="0">
                <a:latin typeface="Times New Roman" pitchFamily="18" charset="0"/>
                <a:cs typeface="Times New Roman" pitchFamily="18" charset="0"/>
              </a:rPr>
              <a:t>f /  Fournisseur(f) </a:t>
            </a:r>
            <a:r>
              <a:rPr lang="fr-FR" sz="1600" b="1" dirty="0">
                <a:latin typeface="Times New Roman" pitchFamily="18" charset="0"/>
                <a:cs typeface="Times New Roman" pitchFamily="18" charset="0"/>
                <a:sym typeface="Symbol"/>
              </a:rPr>
              <a:t></a:t>
            </a:r>
            <a:r>
              <a:rPr lang="fr-FR" sz="1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sz="1600" b="1" dirty="0" err="1">
                <a:latin typeface="Times New Roman" pitchFamily="18" charset="0"/>
                <a:cs typeface="Times New Roman" pitchFamily="18" charset="0"/>
              </a:rPr>
              <a:t>f.Ville</a:t>
            </a:r>
            <a:r>
              <a:rPr lang="fr-FR" sz="1600" b="1" dirty="0">
                <a:latin typeface="Times New Roman" pitchFamily="18" charset="0"/>
                <a:cs typeface="Times New Roman" pitchFamily="18" charset="0"/>
              </a:rPr>
              <a:t> = ''Alger''</a:t>
            </a:r>
            <a:r>
              <a:rPr lang="fr-FR" sz="16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</a:t>
            </a:r>
          </a:p>
          <a:p>
            <a:endParaRPr lang="fr-FR" sz="1600" dirty="0" smtClean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r>
              <a:rPr lang="fr-FR" sz="1600" dirty="0" smtClean="0">
                <a:latin typeface="Times New Roman" pitchFamily="18" charset="0"/>
                <a:cs typeface="Times New Roman" pitchFamily="18" charset="0"/>
                <a:sym typeface="Symbol"/>
              </a:rPr>
              <a:t>Si nous voulons que le numéro et le nom des fournisseurs localisés à Alger, nous écrivons : </a:t>
            </a:r>
          </a:p>
          <a:p>
            <a:r>
              <a:rPr lang="fr-FR" sz="16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</a:t>
            </a:r>
            <a:r>
              <a:rPr lang="fr-FR" sz="1600" b="1" dirty="0" smtClean="0">
                <a:latin typeface="Times New Roman" pitchFamily="18" charset="0"/>
                <a:cs typeface="Times New Roman" pitchFamily="18" charset="0"/>
              </a:rPr>
              <a:t>f . NF, f. NOM/  Fournisseur(f) </a:t>
            </a:r>
            <a:r>
              <a:rPr lang="fr-FR" sz="16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</a:t>
            </a:r>
            <a:r>
              <a:rPr lang="fr-FR" sz="16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fr-FR" sz="1600" b="1" dirty="0" err="1" smtClean="0">
                <a:latin typeface="Times New Roman" pitchFamily="18" charset="0"/>
                <a:cs typeface="Times New Roman" pitchFamily="18" charset="0"/>
              </a:rPr>
              <a:t>f.Ville</a:t>
            </a:r>
            <a:r>
              <a:rPr lang="fr-FR" sz="1600" b="1" dirty="0" smtClean="0">
                <a:latin typeface="Times New Roman" pitchFamily="18" charset="0"/>
                <a:cs typeface="Times New Roman" pitchFamily="18" charset="0"/>
              </a:rPr>
              <a:t> = ''Alger''</a:t>
            </a:r>
            <a:r>
              <a:rPr lang="fr-FR" sz="16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</a:t>
            </a:r>
          </a:p>
          <a:p>
            <a:endParaRPr lang="fr-FR" sz="1600" b="1" dirty="0">
              <a:latin typeface="Times New Roman" pitchFamily="18" charset="0"/>
              <a:cs typeface="Times New Roman" pitchFamily="18" charset="0"/>
              <a:sym typeface="Symbol"/>
            </a:endParaRPr>
          </a:p>
          <a:p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3. Donner pour chaque nom de pièce le numéro de fournisseur associé, s'écrit :</a:t>
            </a:r>
          </a:p>
          <a:p>
            <a:r>
              <a:rPr lang="fr-FR" sz="1600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r>
              <a:rPr lang="fr-FR" sz="1600" b="1" dirty="0">
                <a:latin typeface="Times New Roman" pitchFamily="18" charset="0"/>
                <a:cs typeface="Times New Roman" pitchFamily="18" charset="0"/>
                <a:sym typeface="Symbol"/>
              </a:rPr>
              <a:t></a:t>
            </a:r>
            <a:r>
              <a:rPr lang="fr-FR" sz="1600" b="1" dirty="0" err="1">
                <a:latin typeface="Times New Roman" pitchFamily="18" charset="0"/>
                <a:cs typeface="Times New Roman" pitchFamily="18" charset="0"/>
              </a:rPr>
              <a:t>p.Nomp</a:t>
            </a:r>
            <a:r>
              <a:rPr lang="fr-FR" sz="1600" b="1" dirty="0">
                <a:latin typeface="Times New Roman" pitchFamily="18" charset="0"/>
                <a:cs typeface="Times New Roman" pitchFamily="18" charset="0"/>
              </a:rPr>
              <a:t>, x.NF / Pièce(p) </a:t>
            </a:r>
            <a:r>
              <a:rPr lang="fr-FR" sz="1600" b="1" dirty="0">
                <a:latin typeface="Times New Roman" pitchFamily="18" charset="0"/>
                <a:cs typeface="Times New Roman" pitchFamily="18" charset="0"/>
                <a:sym typeface="Symbol"/>
              </a:rPr>
              <a:t></a:t>
            </a:r>
            <a:r>
              <a:rPr lang="fr-FR" sz="1600" b="1" dirty="0">
                <a:latin typeface="Times New Roman" pitchFamily="18" charset="0"/>
                <a:cs typeface="Times New Roman" pitchFamily="18" charset="0"/>
              </a:rPr>
              <a:t> Fourniture (x) </a:t>
            </a:r>
            <a:r>
              <a:rPr lang="fr-FR" sz="1600" b="1" dirty="0">
                <a:latin typeface="Times New Roman" pitchFamily="18" charset="0"/>
                <a:cs typeface="Times New Roman" pitchFamily="18" charset="0"/>
                <a:sym typeface="Symbol"/>
              </a:rPr>
              <a:t></a:t>
            </a:r>
            <a:r>
              <a:rPr lang="fr-FR" sz="1600" b="1" dirty="0">
                <a:latin typeface="Times New Roman" pitchFamily="18" charset="0"/>
                <a:cs typeface="Times New Roman" pitchFamily="18" charset="0"/>
              </a:rPr>
              <a:t> p.NP = x.NP</a:t>
            </a:r>
            <a:r>
              <a:rPr lang="fr-FR" sz="1600" b="1" dirty="0" smtClean="0">
                <a:latin typeface="Times New Roman" pitchFamily="18" charset="0"/>
                <a:cs typeface="Times New Roman" pitchFamily="18" charset="0"/>
                <a:sym typeface="Symbol"/>
              </a:rPr>
              <a:t></a:t>
            </a: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8600" algn="l"/>
              </a:tabLst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1126"/>
    </mc:Choice>
    <mc:Fallback>
      <p:transition spd="slow" advTm="4411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ChangeArrowheads="1"/>
          </p:cNvSpPr>
          <p:nvPr/>
        </p:nvSpPr>
        <p:spPr bwMode="auto">
          <a:xfrm>
            <a:off x="500034" y="1071546"/>
            <a:ext cx="8286808" cy="255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En utilisant le quantificateur existentiel: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4. Donner le nom des fournisseurs ayant fourni au moins une pièce en fer, s'écrit 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</a:t>
            </a:r>
            <a:r>
              <a:rPr kumimoji="0" lang="fr-FR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f.Nom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/ Fournisseur(f)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Fourniture(x)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Pièce(p) 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x( f.NF = x.NF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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 (x.NP =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 p.NP 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p.Matériau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= ''fer''))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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En fait toute variable apparaissant dans la formule mais non dans la liste résultat est qualifiée par ''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''.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391"/>
    </mc:Choice>
    <mc:Fallback>
      <p:transition spd="slow" advTm="200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194</Words>
  <Application>Microsoft Office PowerPoint</Application>
  <PresentationFormat>Affichage à l'écran (4:3)</PresentationFormat>
  <Paragraphs>61</Paragraphs>
  <Slides>4</Slides>
  <Notes>2</Notes>
  <HiddenSlides>0</HiddenSlides>
  <MMClips>4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Calibri</vt:lpstr>
      <vt:lpstr>Symbol</vt:lpstr>
      <vt:lpstr>Times New Roman</vt:lpstr>
      <vt:lpstr>Thème Office</vt:lpstr>
      <vt:lpstr>Le calcul relationnel à variables n-uplets</vt:lpstr>
      <vt:lpstr>Présentation PowerPoint</vt:lpstr>
      <vt:lpstr>Présentation PowerPoint</vt:lpstr>
      <vt:lpstr>Présentation PowerPoint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calcul relationnel à variables n-uplets</dc:title>
  <dc:creator> </dc:creator>
  <cp:lastModifiedBy>Utilisateur Windows</cp:lastModifiedBy>
  <cp:revision>3</cp:revision>
  <dcterms:created xsi:type="dcterms:W3CDTF">2020-04-21T11:37:34Z</dcterms:created>
  <dcterms:modified xsi:type="dcterms:W3CDTF">2020-04-26T10:18:29Z</dcterms:modified>
</cp:coreProperties>
</file>

<file path=docProps/thumbnail.jpeg>
</file>